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8" r:id="rId1"/>
  </p:sldMasterIdLst>
  <p:notesMasterIdLst>
    <p:notesMasterId r:id="rId10"/>
  </p:notesMasterIdLst>
  <p:handoutMasterIdLst>
    <p:handoutMasterId r:id="rId11"/>
  </p:handoutMasterIdLst>
  <p:sldIdLst>
    <p:sldId id="256" r:id="rId2"/>
    <p:sldId id="485" r:id="rId3"/>
    <p:sldId id="486" r:id="rId4"/>
    <p:sldId id="487" r:id="rId5"/>
    <p:sldId id="488" r:id="rId6"/>
    <p:sldId id="483" r:id="rId7"/>
    <p:sldId id="482" r:id="rId8"/>
    <p:sldId id="287" r:id="rId9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B2014943-EE4A-764D-B5CF-71E288D58C61}">
          <p14:sldIdLst>
            <p14:sldId id="256"/>
            <p14:sldId id="485"/>
            <p14:sldId id="486"/>
            <p14:sldId id="487"/>
            <p14:sldId id="488"/>
            <p14:sldId id="483"/>
            <p14:sldId id="482"/>
            <p14:sldId id="2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2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3A1805-56A0-44CA-93E8-FCC152A4305F}" type="datetimeFigureOut">
              <a:rPr lang="nl-BE" smtClean="0"/>
              <a:t>15/11/2023</a:t>
            </a:fld>
            <a:endParaRPr lang="nl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3C9E43-B202-4880-B4EF-ABEB2E360597}" type="slidenum">
              <a:rPr lang="nl-BE" smtClean="0"/>
              <a:t>‹N°›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066636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EDEC4-1450-485C-A3A8-AD9D23B1B9C7}" type="datetimeFigureOut">
              <a:rPr lang="nl-BE" smtClean="0"/>
              <a:t>15/11/2023</a:t>
            </a:fld>
            <a:endParaRPr lang="nl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92201" y="3228705"/>
            <a:ext cx="7942238" cy="305911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nl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3AFB89-6578-41CF-A19F-3AC69F1C49FA}" type="slidenum">
              <a:rPr lang="nl-BE" smtClean="0"/>
              <a:t>‹N°›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62227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34C57-C328-4271-90F7-E7D6D07AC782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41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7FE0A-4192-444F-8BDB-BA96C406DF43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325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45D1-3504-4D74-9FED-87FFD0300EDC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257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A0214-DE3A-44EF-8866-14885505CA47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919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C515A-B2F0-4FE6-A84D-23749DA138EA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67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C373-52DA-4C31-9BF9-8725FD4DD93C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636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2F3D-1133-44AD-AFD0-6F7B8EBB68BC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894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BC18-A8E0-43E2-9173-3A02193EC249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936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9DCE-DC4F-4D4E-BD9A-0F9EB9DDC822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44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sche 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2448-8A22-44BB-86F2-360DF52515BC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351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03A29-16DA-4BEE-9EEF-4D71CA51AB78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45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nl-NL"/>
              <a:t>Klik om de modelstijlen te bewerken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617B-4480-4CE4-BAE4-845D5BDFE0F4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0450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779C-D6A4-49E0-98C6-F9F0E24DDB54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793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E4C7-F791-4BF4-ADE6-66594E6E7A11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5839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Afbeelding-ko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6E4BE-B05B-4E02-91D2-7D16BED7EE32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507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4858-5275-4C36-BC4D-A4FDC6FBA529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503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B96A1-BA6B-4CF9-9CAB-D205767B278C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577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BBF5600-B57B-4743-8E92-182CA1E58C2D}" type="datetime4">
              <a:rPr lang="en-US" smtClean="0"/>
              <a:t>November 15,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1951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716655"/>
            <a:ext cx="9144000" cy="2153888"/>
          </a:xfrm>
        </p:spPr>
        <p:txBody>
          <a:bodyPr/>
          <a:lstStyle/>
          <a:p>
            <a:pPr algn="ctr"/>
            <a:r>
              <a:rPr lang="fr-FR" sz="4400" dirty="0"/>
              <a:t>Les accès à la profession</a:t>
            </a:r>
            <a:br>
              <a:rPr lang="fr-FR" sz="4400" dirty="0"/>
            </a:br>
            <a:r>
              <a:rPr lang="fr-FR" sz="4400" dirty="0"/>
              <a:t>et les risques de nullité du contrat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>
          <a:xfrm>
            <a:off x="0" y="6037706"/>
            <a:ext cx="628813" cy="767687"/>
          </a:xfrm>
        </p:spPr>
        <p:txBody>
          <a:bodyPr/>
          <a:lstStyle/>
          <a:p>
            <a:fld id="{2754ED01-E2A0-4C1E-8E21-014B99041579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E4B59CD-9E94-8F35-E29D-C0E14C33A7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164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2DAA7-F56D-425D-8F9C-ABEF69C4C2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6858000" cy="588611"/>
          </a:xfrm>
        </p:spPr>
        <p:txBody>
          <a:bodyPr>
            <a:noAutofit/>
          </a:bodyPr>
          <a:lstStyle/>
          <a:p>
            <a:r>
              <a:rPr lang="fr-BE" sz="2800" b="1" dirty="0">
                <a:solidFill>
                  <a:schemeClr val="tx1"/>
                </a:solidFill>
              </a:rPr>
              <a:t>Conditions de validité des contrats : </a:t>
            </a:r>
            <a:br>
              <a:rPr lang="fr-BE" sz="2800" b="1" dirty="0">
                <a:solidFill>
                  <a:schemeClr val="tx1"/>
                </a:solidFill>
              </a:rPr>
            </a:br>
            <a:br>
              <a:rPr lang="fr-BE" sz="2700" b="1" dirty="0">
                <a:solidFill>
                  <a:schemeClr val="tx1"/>
                </a:solidFill>
              </a:rPr>
            </a:br>
            <a:r>
              <a:rPr lang="fr-BE" sz="2700" b="1" dirty="0">
                <a:solidFill>
                  <a:schemeClr val="tx1"/>
                </a:solidFill>
              </a:rPr>
              <a:t>1. Les vices de consentement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1EFFF-7BAF-4560-A01B-CA4F581BD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522764"/>
            <a:ext cx="6858000" cy="2277836"/>
          </a:xfrm>
        </p:spPr>
        <p:txBody>
          <a:bodyPr/>
          <a:lstStyle/>
          <a:p>
            <a:pPr algn="just"/>
            <a:r>
              <a:rPr lang="fr-BE" dirty="0"/>
              <a:t> 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D984BC55-7B3E-43A9-803D-2386C6BB5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345197"/>
              </p:ext>
            </p:extLst>
          </p:nvPr>
        </p:nvGraphicFramePr>
        <p:xfrm>
          <a:off x="0" y="2549128"/>
          <a:ext cx="9144000" cy="2874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7346">
                  <a:extLst>
                    <a:ext uri="{9D8B030D-6E8A-4147-A177-3AD203B41FA5}">
                      <a16:colId xmlns:a16="http://schemas.microsoft.com/office/drawing/2014/main" val="712612836"/>
                    </a:ext>
                  </a:extLst>
                </a:gridCol>
                <a:gridCol w="2234654">
                  <a:extLst>
                    <a:ext uri="{9D8B030D-6E8A-4147-A177-3AD203B41FA5}">
                      <a16:colId xmlns:a16="http://schemas.microsoft.com/office/drawing/2014/main" val="168202742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3957700415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734664144"/>
                    </a:ext>
                  </a:extLst>
                </a:gridCol>
              </a:tblGrid>
              <a:tr h="231702">
                <a:tc>
                  <a:txBody>
                    <a:bodyPr/>
                    <a:lstStyle/>
                    <a:p>
                      <a:r>
                        <a:rPr lang="fr-BE" sz="1400" dirty="0"/>
                        <a:t>Vice :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Erreur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dol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violence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22219371"/>
                  </a:ext>
                </a:extLst>
              </a:tr>
              <a:tr h="2592554">
                <a:tc>
                  <a:txBody>
                    <a:bodyPr/>
                    <a:lstStyle/>
                    <a:p>
                      <a:r>
                        <a:rPr lang="fr-BE" sz="1400" b="1" dirty="0"/>
                        <a:t>Conditions</a:t>
                      </a:r>
                      <a:r>
                        <a:rPr lang="fr-BE" sz="1400" dirty="0"/>
                        <a:t> (dans tous les cas le vice doit être présent </a:t>
                      </a:r>
                      <a:r>
                        <a:rPr lang="fr-BE" sz="1400" dirty="0">
                          <a:solidFill>
                            <a:srgbClr val="FF0000"/>
                          </a:solidFill>
                        </a:rPr>
                        <a:t>dès la conclusion du contrat</a:t>
                      </a:r>
                      <a:r>
                        <a:rPr lang="fr-BE" sz="1400" dirty="0"/>
                        <a:t>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méprise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excusable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déterminante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méprise suite à des manipulations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élément matériel + intentionnel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déterminant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exclusion du </a:t>
                      </a:r>
                      <a:r>
                        <a:rPr lang="fr-BE" sz="1400" i="1" dirty="0"/>
                        <a:t>dolus bonus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menace grave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physique ou morale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de nature à impressionner une personne « normale »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aussi si elle concerne les proches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déterminante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BE" sz="1400" dirty="0"/>
                        <a:t>pas de poursuite de l’exécution une fois qu’elle a cessé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137500342"/>
                  </a:ext>
                </a:extLst>
              </a:tr>
            </a:tbl>
          </a:graphicData>
        </a:graphic>
      </p:graphicFrame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731A75-3E90-43A8-A2FC-F4A7C1112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963D-03E2-49B6-8E71-267E378069D7}" type="slidenum">
              <a:rPr lang="fr-BE" smtClean="0"/>
              <a:t>2</a:t>
            </a:fld>
            <a:endParaRPr lang="fr-BE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27B36F6-EEE0-F291-629B-BC32A9CADC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37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2DAA7-F56D-425D-8F9C-ABEF69C4C2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6858000" cy="588611"/>
          </a:xfrm>
        </p:spPr>
        <p:txBody>
          <a:bodyPr>
            <a:noAutofit/>
          </a:bodyPr>
          <a:lstStyle/>
          <a:p>
            <a:r>
              <a:rPr lang="fr-BE" sz="2700" b="1" dirty="0">
                <a:solidFill>
                  <a:schemeClr val="tx1"/>
                </a:solidFill>
              </a:rPr>
              <a:t>2. La capacité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1EFFF-7BAF-4560-A01B-CA4F581BD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2328" y="3414607"/>
            <a:ext cx="6858000" cy="2277836"/>
          </a:xfrm>
        </p:spPr>
        <p:txBody>
          <a:bodyPr/>
          <a:lstStyle/>
          <a:p>
            <a:pPr algn="just"/>
            <a:r>
              <a:rPr lang="fr-BE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42CA1182-3052-40D6-BE4D-3EAA2B55466F}"/>
              </a:ext>
            </a:extLst>
          </p:cNvPr>
          <p:cNvSpPr/>
          <p:nvPr/>
        </p:nvSpPr>
        <p:spPr>
          <a:xfrm>
            <a:off x="1962364" y="2659016"/>
            <a:ext cx="2111079" cy="947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350" dirty="0">
                <a:solidFill>
                  <a:schemeClr val="tx1"/>
                </a:solidFill>
              </a:rPr>
              <a:t>Personnes physiques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E342F7-A1D1-4C88-83B5-B0E452AA5827}"/>
              </a:ext>
            </a:extLst>
          </p:cNvPr>
          <p:cNvSpPr/>
          <p:nvPr/>
        </p:nvSpPr>
        <p:spPr>
          <a:xfrm>
            <a:off x="5191816" y="2194674"/>
            <a:ext cx="1889586" cy="842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350" dirty="0">
                <a:solidFill>
                  <a:schemeClr val="tx1"/>
                </a:solidFill>
              </a:rPr>
              <a:t>Capacité de jouissance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962838-4CC0-4B6A-932F-A69E131DD829}"/>
              </a:ext>
            </a:extLst>
          </p:cNvPr>
          <p:cNvSpPr/>
          <p:nvPr/>
        </p:nvSpPr>
        <p:spPr>
          <a:xfrm>
            <a:off x="5191816" y="3208558"/>
            <a:ext cx="1889586" cy="842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350" dirty="0">
                <a:solidFill>
                  <a:schemeClr val="tx1"/>
                </a:solidFill>
              </a:rPr>
              <a:t>Capacité d’exercice</a:t>
            </a:r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B21FCD3E-1983-4C86-8184-CFE128D81B0F}"/>
              </a:ext>
            </a:extLst>
          </p:cNvPr>
          <p:cNvCxnSpPr/>
          <p:nvPr/>
        </p:nvCxnSpPr>
        <p:spPr>
          <a:xfrm flipV="1">
            <a:off x="4412215" y="2686022"/>
            <a:ext cx="519344" cy="179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E0B0044B-A1F0-49F8-87C3-AE2BB957D31A}"/>
              </a:ext>
            </a:extLst>
          </p:cNvPr>
          <p:cNvCxnSpPr>
            <a:cxnSpLocks/>
          </p:cNvCxnSpPr>
          <p:nvPr/>
        </p:nvCxnSpPr>
        <p:spPr>
          <a:xfrm>
            <a:off x="4435539" y="3322029"/>
            <a:ext cx="496020" cy="1580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 : coins arrondis 23">
            <a:extLst>
              <a:ext uri="{FF2B5EF4-FFF2-40B4-BE49-F238E27FC236}">
                <a16:creationId xmlns:a16="http://schemas.microsoft.com/office/drawing/2014/main" id="{C974B30E-5F90-4D0D-936F-1A170B9C5B30}"/>
              </a:ext>
            </a:extLst>
          </p:cNvPr>
          <p:cNvSpPr/>
          <p:nvPr/>
        </p:nvSpPr>
        <p:spPr>
          <a:xfrm>
            <a:off x="1962364" y="4758775"/>
            <a:ext cx="2123093" cy="947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350" dirty="0">
                <a:solidFill>
                  <a:schemeClr val="tx1"/>
                </a:solidFill>
              </a:rPr>
              <a:t>Personnes morales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1FF3AA3-AE04-47D3-ACB7-6BA71B14FE74}"/>
              </a:ext>
            </a:extLst>
          </p:cNvPr>
          <p:cNvSpPr/>
          <p:nvPr/>
        </p:nvSpPr>
        <p:spPr>
          <a:xfrm>
            <a:off x="5191816" y="4797852"/>
            <a:ext cx="1897354" cy="8421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350" dirty="0">
                <a:solidFill>
                  <a:schemeClr val="tx1"/>
                </a:solidFill>
              </a:rPr>
              <a:t>Objet social (BCE) + organes</a:t>
            </a:r>
          </a:p>
        </p:txBody>
      </p:sp>
      <p:cxnSp>
        <p:nvCxnSpPr>
          <p:cNvPr id="27" name="Connecteur droit avec flèche 26">
            <a:extLst>
              <a:ext uri="{FF2B5EF4-FFF2-40B4-BE49-F238E27FC236}">
                <a16:creationId xmlns:a16="http://schemas.microsoft.com/office/drawing/2014/main" id="{FD6A77B0-8716-4E2B-A115-1C775561AE26}"/>
              </a:ext>
            </a:extLst>
          </p:cNvPr>
          <p:cNvCxnSpPr/>
          <p:nvPr/>
        </p:nvCxnSpPr>
        <p:spPr>
          <a:xfrm>
            <a:off x="4333003" y="5232381"/>
            <a:ext cx="52378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8F22897-6415-4BD1-8464-2A524A0B9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963D-03E2-49B6-8E71-267E378069D7}" type="slidenum">
              <a:rPr lang="fr-BE" smtClean="0">
                <a:solidFill>
                  <a:schemeClr val="tx1"/>
                </a:solidFill>
              </a:rPr>
              <a:t>3</a:t>
            </a:fld>
            <a:endParaRPr lang="fr-BE">
              <a:solidFill>
                <a:schemeClr val="tx1"/>
              </a:solidFill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AAF72AB7-C969-BAED-42F2-ABFBFD30C9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95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2DAA7-F56D-425D-8F9C-ABEF69C4C2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14197"/>
            <a:ext cx="6858000" cy="588611"/>
          </a:xfrm>
        </p:spPr>
        <p:txBody>
          <a:bodyPr>
            <a:noAutofit/>
          </a:bodyPr>
          <a:lstStyle/>
          <a:p>
            <a:r>
              <a:rPr lang="fr-BE" sz="2700" b="1" dirty="0">
                <a:solidFill>
                  <a:schemeClr val="tx1"/>
                </a:solidFill>
              </a:rPr>
              <a:t>3. L’objet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1EFFF-7BAF-4560-A01B-CA4F581BD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120778"/>
            <a:ext cx="6858000" cy="3961523"/>
          </a:xfrm>
        </p:spPr>
        <p:txBody>
          <a:bodyPr>
            <a:normAutofit/>
          </a:bodyPr>
          <a:lstStyle/>
          <a:p>
            <a:pPr algn="just"/>
            <a:endParaRPr lang="fr-BE" dirty="0">
              <a:solidFill>
                <a:schemeClr val="tx1"/>
              </a:solidFill>
            </a:endParaRPr>
          </a:p>
          <a:p>
            <a:pPr marL="257175" indent="-257175" algn="just">
              <a:buFontTx/>
              <a:buChar char="-"/>
            </a:pPr>
            <a:r>
              <a:rPr lang="fr-BE" dirty="0">
                <a:solidFill>
                  <a:schemeClr val="tx1"/>
                </a:solidFill>
              </a:rPr>
              <a:t>Déterminé ou déterminable</a:t>
            </a:r>
          </a:p>
          <a:p>
            <a:pPr marL="257175" indent="-257175" algn="just">
              <a:buFontTx/>
              <a:buChar char="-"/>
            </a:pPr>
            <a:r>
              <a:rPr lang="fr-BE" dirty="0">
                <a:solidFill>
                  <a:schemeClr val="tx1"/>
                </a:solidFill>
              </a:rPr>
              <a:t>Possible ou réalisable</a:t>
            </a:r>
          </a:p>
          <a:p>
            <a:pPr marL="257175" indent="-257175" algn="just">
              <a:buFontTx/>
              <a:buChar char="-"/>
            </a:pPr>
            <a:r>
              <a:rPr lang="fr-BE" b="1" dirty="0">
                <a:solidFill>
                  <a:schemeClr val="tx1"/>
                </a:solidFill>
              </a:rPr>
              <a:t>Licite</a:t>
            </a:r>
          </a:p>
          <a:p>
            <a:pPr marL="257175" indent="-257175" algn="just">
              <a:buFontTx/>
              <a:buChar char="-"/>
            </a:pPr>
            <a:endParaRPr lang="fr-BE" dirty="0">
              <a:solidFill>
                <a:schemeClr val="tx1"/>
              </a:solidFill>
            </a:endParaRPr>
          </a:p>
          <a:p>
            <a:pPr marL="257175" indent="-257175" algn="just">
              <a:buFontTx/>
              <a:buChar char="-"/>
            </a:pPr>
            <a:endParaRPr lang="fr-BE" dirty="0">
              <a:solidFill>
                <a:schemeClr val="tx1"/>
              </a:solidFill>
            </a:endParaRPr>
          </a:p>
          <a:p>
            <a:pPr marL="257175" indent="-257175" algn="just">
              <a:buFontTx/>
              <a:buChar char="-"/>
            </a:pPr>
            <a:endParaRPr lang="fr-BE" dirty="0">
              <a:solidFill>
                <a:schemeClr val="tx1"/>
              </a:solidFill>
            </a:endParaRPr>
          </a:p>
          <a:p>
            <a:pPr marL="257175" indent="-257175" algn="just">
              <a:buFontTx/>
              <a:buChar char="-"/>
            </a:pPr>
            <a:endParaRPr lang="fr-BE" dirty="0">
              <a:solidFill>
                <a:schemeClr val="tx1"/>
              </a:solidFill>
            </a:endParaRPr>
          </a:p>
          <a:p>
            <a:pPr algn="just"/>
            <a:r>
              <a:rPr lang="fr-BE" dirty="0">
                <a:solidFill>
                  <a:schemeClr val="tx1"/>
                </a:solidFill>
              </a:rPr>
              <a:t>	</a:t>
            </a:r>
            <a:r>
              <a:rPr lang="fr-BE" b="1" dirty="0">
                <a:solidFill>
                  <a:schemeClr val="tx1"/>
                </a:solidFill>
              </a:rPr>
              <a:t>Licite</a:t>
            </a:r>
          </a:p>
          <a:p>
            <a:pPr algn="just"/>
            <a:endParaRPr lang="fr-BE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156EE7-475C-42D6-9B3D-D07771EC6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963D-03E2-49B6-8E71-267E378069D7}" type="slidenum">
              <a:rPr lang="fr-BE" smtClean="0">
                <a:solidFill>
                  <a:schemeClr val="tx1"/>
                </a:solidFill>
              </a:rPr>
              <a:t>4</a:t>
            </a:fld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F72FF766-D1D2-B506-7DBC-1E754133045F}"/>
              </a:ext>
            </a:extLst>
          </p:cNvPr>
          <p:cNvSpPr txBox="1">
            <a:spLocks/>
          </p:cNvSpPr>
          <p:nvPr/>
        </p:nvSpPr>
        <p:spPr>
          <a:xfrm>
            <a:off x="1143000" y="4671995"/>
            <a:ext cx="6858000" cy="5886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BE" sz="2700" b="1" dirty="0">
                <a:solidFill>
                  <a:schemeClr val="tx1"/>
                </a:solidFill>
              </a:rPr>
              <a:t>4. La cause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EE951D2-C578-34E9-8A6B-0EDE8292E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18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8911EFFF-7BAF-4560-A01B-CA4F581BD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924675"/>
            <a:ext cx="6858000" cy="5250094"/>
          </a:xfrm>
        </p:spPr>
        <p:txBody>
          <a:bodyPr>
            <a:normAutofit/>
          </a:bodyPr>
          <a:lstStyle/>
          <a:p>
            <a:pPr algn="just"/>
            <a:r>
              <a:rPr lang="fr-BE" b="1" dirty="0">
                <a:solidFill>
                  <a:schemeClr val="tx1"/>
                </a:solidFill>
              </a:rPr>
              <a:t>Accès à la profession :</a:t>
            </a:r>
          </a:p>
          <a:p>
            <a:pPr algn="just"/>
            <a:endParaRPr lang="fr-BE" dirty="0">
              <a:solidFill>
                <a:schemeClr val="tx1"/>
              </a:solidFill>
            </a:endParaRPr>
          </a:p>
          <a:p>
            <a:pPr algn="just"/>
            <a:endParaRPr lang="fr-BE" dirty="0">
              <a:solidFill>
                <a:schemeClr val="tx1"/>
              </a:solidFill>
            </a:endParaRPr>
          </a:p>
          <a:p>
            <a:pPr algn="just"/>
            <a:r>
              <a:rPr lang="fr-BE" dirty="0">
                <a:solidFill>
                  <a:schemeClr val="tx1"/>
                </a:solidFill>
              </a:rPr>
              <a:t>- </a:t>
            </a:r>
            <a:r>
              <a:rPr lang="fr-BE" cap="none" dirty="0">
                <a:solidFill>
                  <a:schemeClr val="tx1"/>
                </a:solidFill>
              </a:rPr>
              <a:t>Loi-Programme  pour la promotion de l’entreprise indépendante, du 10/02/1998 </a:t>
            </a:r>
          </a:p>
          <a:p>
            <a:pPr algn="just"/>
            <a:r>
              <a:rPr lang="fr-BE" cap="none" dirty="0">
                <a:solidFill>
                  <a:schemeClr val="tx1"/>
                </a:solidFill>
              </a:rPr>
              <a:t>(</a:t>
            </a:r>
            <a:r>
              <a:rPr lang="fr-BE" strike="sngStrike" cap="none" dirty="0">
                <a:solidFill>
                  <a:schemeClr val="tx1"/>
                </a:solidFill>
              </a:rPr>
              <a:t>Flandres</a:t>
            </a:r>
            <a:r>
              <a:rPr lang="fr-BE" cap="none" dirty="0">
                <a:solidFill>
                  <a:schemeClr val="tx1"/>
                </a:solidFill>
              </a:rPr>
              <a:t> 2019)</a:t>
            </a:r>
          </a:p>
          <a:p>
            <a:pPr algn="just"/>
            <a:endParaRPr lang="fr-BE" cap="none" dirty="0">
              <a:solidFill>
                <a:schemeClr val="tx1"/>
              </a:solidFill>
            </a:endParaRPr>
          </a:p>
          <a:p>
            <a:pPr algn="just"/>
            <a:r>
              <a:rPr lang="fr-BE" cap="none" dirty="0">
                <a:solidFill>
                  <a:schemeClr val="tx1"/>
                </a:solidFill>
              </a:rPr>
              <a:t>- A.R. relatif à la capacité professionnelle pour l’exercice des activités indépendantes dans les métiers de la construction et de l’électrotechnique, ainsi que l’entreprise générale, du 29/01/2007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156EE7-475C-42D6-9B3D-D07771EC6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963D-03E2-49B6-8E71-267E378069D7}" type="slidenum">
              <a:rPr lang="fr-BE" smtClean="0">
                <a:solidFill>
                  <a:schemeClr val="tx1"/>
                </a:solidFill>
              </a:rPr>
              <a:t>5</a:t>
            </a:fld>
            <a:endParaRPr lang="fr-BE">
              <a:solidFill>
                <a:schemeClr val="tx1"/>
              </a:solidFill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FA8A4FF-4FEC-E1F8-678D-75AD500DF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374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2DAA7-F56D-425D-8F9C-ABEF69C4C2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338622"/>
            <a:ext cx="6858000" cy="588611"/>
          </a:xfrm>
        </p:spPr>
        <p:txBody>
          <a:bodyPr>
            <a:noAutofit/>
          </a:bodyPr>
          <a:lstStyle/>
          <a:p>
            <a:r>
              <a:rPr lang="fr-BE" sz="2700" b="1" dirty="0">
                <a:solidFill>
                  <a:schemeClr val="tx1"/>
                </a:solidFill>
              </a:rPr>
              <a:t>Nullité relative &amp; Nullité absolue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1EFFF-7BAF-4560-A01B-CA4F581BD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522764"/>
            <a:ext cx="6858000" cy="2277836"/>
          </a:xfrm>
        </p:spPr>
        <p:txBody>
          <a:bodyPr>
            <a:normAutofit/>
          </a:bodyPr>
          <a:lstStyle/>
          <a:p>
            <a:pPr algn="just"/>
            <a:r>
              <a:rPr lang="fr-BE" dirty="0"/>
              <a:t>  </a:t>
            </a:r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64A6BAEE-A40B-4A0E-AA65-7D062C9488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848252"/>
              </p:ext>
            </p:extLst>
          </p:nvPr>
        </p:nvGraphicFramePr>
        <p:xfrm>
          <a:off x="770563" y="2608802"/>
          <a:ext cx="7624682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0313">
                  <a:extLst>
                    <a:ext uri="{9D8B030D-6E8A-4147-A177-3AD203B41FA5}">
                      <a16:colId xmlns:a16="http://schemas.microsoft.com/office/drawing/2014/main" val="4042208831"/>
                    </a:ext>
                  </a:extLst>
                </a:gridCol>
                <a:gridCol w="2609636">
                  <a:extLst>
                    <a:ext uri="{9D8B030D-6E8A-4147-A177-3AD203B41FA5}">
                      <a16:colId xmlns:a16="http://schemas.microsoft.com/office/drawing/2014/main" val="1908667071"/>
                    </a:ext>
                  </a:extLst>
                </a:gridCol>
                <a:gridCol w="2754733">
                  <a:extLst>
                    <a:ext uri="{9D8B030D-6E8A-4147-A177-3AD203B41FA5}">
                      <a16:colId xmlns:a16="http://schemas.microsoft.com/office/drawing/2014/main" val="3380423601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r>
                        <a:rPr lang="fr-BE" sz="1400" dirty="0"/>
                        <a:t>Nullité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absolue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relative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872318716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r>
                        <a:rPr lang="fr-BE" sz="1400" b="1" dirty="0"/>
                        <a:t>Dans quelle hypothèse 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Transgression des règles régissant l’ordre public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Méconnaissance d’intérêts privés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87791085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lang="fr-BE" sz="1400" b="1" dirty="0"/>
                        <a:t>Qui peut l’invoquer 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Toute personne intéressée, y compris le Ministère Public (Procureur du Roi)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Personne lésée ou représentant légal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869856992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fr-BE" sz="1400" b="1" dirty="0"/>
                        <a:t>Renonciation possible 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Non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Oui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516415590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fr-BE" sz="1400" b="1" dirty="0"/>
                        <a:t>Soulevée d’office par le juge 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Oui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BE" sz="1400" dirty="0"/>
                        <a:t>Non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359007329"/>
                  </a:ext>
                </a:extLst>
              </a:tr>
            </a:tbl>
          </a:graphicData>
        </a:graphic>
      </p:graphicFrame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A13F72-D88F-4C41-B0A8-97FDD8CCD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963D-03E2-49B6-8E71-267E378069D7}" type="slidenum">
              <a:rPr lang="fr-BE" smtClean="0"/>
              <a:t>6</a:t>
            </a:fld>
            <a:endParaRPr lang="fr-BE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C4A6AB9-89EF-7781-935D-EEF7B7E67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07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2DAA7-F56D-425D-8F9C-ABEF69C4C2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6858000" cy="588611"/>
          </a:xfrm>
        </p:spPr>
        <p:txBody>
          <a:bodyPr>
            <a:noAutofit/>
          </a:bodyPr>
          <a:lstStyle/>
          <a:p>
            <a:endParaRPr lang="fr-BE" sz="2700" b="1" dirty="0">
              <a:solidFill>
                <a:schemeClr val="tx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1EFFF-7BAF-4560-A01B-CA4F581BD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642970"/>
            <a:ext cx="7497566" cy="2277836"/>
          </a:xfrm>
        </p:spPr>
        <p:txBody>
          <a:bodyPr>
            <a:normAutofit fontScale="62500" lnSpcReduction="20000"/>
          </a:bodyPr>
          <a:lstStyle/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fr-BE" dirty="0">
                <a:solidFill>
                  <a:schemeClr val="tx1"/>
                </a:solidFill>
              </a:rPr>
              <a:t>Nullité : l’acte est censé </a:t>
            </a:r>
            <a:r>
              <a:rPr lang="fr-BE" u="sng" dirty="0">
                <a:solidFill>
                  <a:schemeClr val="tx1"/>
                </a:solidFill>
              </a:rPr>
              <a:t>ne jamais avoir existé </a:t>
            </a:r>
            <a:r>
              <a:rPr lang="fr-BE" dirty="0">
                <a:solidFill>
                  <a:schemeClr val="tx1"/>
                </a:solidFill>
              </a:rPr>
              <a:t>!</a:t>
            </a:r>
          </a:p>
          <a:p>
            <a:pPr algn="just"/>
            <a:endParaRPr lang="fr-BE" dirty="0">
              <a:solidFill>
                <a:schemeClr val="tx1"/>
              </a:solidFill>
            </a:endParaRPr>
          </a:p>
          <a:p>
            <a:pPr algn="just"/>
            <a:r>
              <a:rPr lang="fr-BE" b="1" dirty="0">
                <a:solidFill>
                  <a:schemeClr val="tx1"/>
                </a:solidFill>
              </a:rPr>
              <a:t>Nullité</a:t>
            </a:r>
            <a:r>
              <a:rPr lang="fr-BE" dirty="0">
                <a:solidFill>
                  <a:schemeClr val="tx1"/>
                </a:solidFill>
              </a:rPr>
              <a:t> </a:t>
            </a:r>
            <a:r>
              <a:rPr lang="fr-BE" b="1" i="1" dirty="0">
                <a:solidFill>
                  <a:schemeClr val="tx1"/>
                </a:solidFill>
              </a:rPr>
              <a:t>ex </a:t>
            </a:r>
            <a:r>
              <a:rPr lang="fr-BE" b="1" i="1" dirty="0" err="1">
                <a:solidFill>
                  <a:schemeClr val="tx1"/>
                </a:solidFill>
              </a:rPr>
              <a:t>tunc</a:t>
            </a:r>
            <a:endParaRPr lang="fr-BE" b="1" i="1" dirty="0">
              <a:solidFill>
                <a:schemeClr val="tx1"/>
              </a:solidFill>
            </a:endParaRPr>
          </a:p>
          <a:p>
            <a:pPr algn="just"/>
            <a:endParaRPr lang="fr-BE" i="1" dirty="0">
              <a:solidFill>
                <a:schemeClr val="tx1"/>
              </a:solidFill>
            </a:endParaRPr>
          </a:p>
          <a:p>
            <a:pPr algn="just"/>
            <a:r>
              <a:rPr lang="fr-BE" dirty="0">
                <a:solidFill>
                  <a:schemeClr val="tx1"/>
                </a:solidFill>
              </a:rPr>
              <a:t>---------------------X-------------------------X + 1-----------------------------------------------------</a:t>
            </a:r>
          </a:p>
          <a:p>
            <a:pPr algn="just"/>
            <a:endParaRPr lang="fr-BE" dirty="0">
              <a:solidFill>
                <a:schemeClr val="tx1"/>
              </a:solidFill>
            </a:endParaRPr>
          </a:p>
          <a:p>
            <a:pPr algn="just"/>
            <a:r>
              <a:rPr lang="fr-BE" dirty="0">
                <a:solidFill>
                  <a:schemeClr val="tx1"/>
                </a:solidFill>
              </a:rPr>
              <a:t>                                                         </a:t>
            </a:r>
          </a:p>
          <a:p>
            <a:pPr algn="just"/>
            <a:r>
              <a:rPr lang="fr-BE" b="1" dirty="0">
                <a:solidFill>
                  <a:schemeClr val="tx1"/>
                </a:solidFill>
              </a:rPr>
              <a:t>			         	                         Dissolution</a:t>
            </a:r>
            <a:r>
              <a:rPr lang="fr-BE" dirty="0">
                <a:solidFill>
                  <a:schemeClr val="tx1"/>
                </a:solidFill>
              </a:rPr>
              <a:t> (résolution, résiliation) </a:t>
            </a:r>
            <a:r>
              <a:rPr lang="fr-BE" b="1" i="1" dirty="0">
                <a:solidFill>
                  <a:schemeClr val="tx1"/>
                </a:solidFill>
              </a:rPr>
              <a:t>ex nunc</a:t>
            </a:r>
          </a:p>
        </p:txBody>
      </p:sp>
      <p:sp>
        <p:nvSpPr>
          <p:cNvPr id="4" name="Flèche : courbe vers le haut 3">
            <a:extLst>
              <a:ext uri="{FF2B5EF4-FFF2-40B4-BE49-F238E27FC236}">
                <a16:creationId xmlns:a16="http://schemas.microsoft.com/office/drawing/2014/main" id="{0752FB38-618E-4656-A606-52872AA0FE63}"/>
              </a:ext>
            </a:extLst>
          </p:cNvPr>
          <p:cNvSpPr/>
          <p:nvPr/>
        </p:nvSpPr>
        <p:spPr>
          <a:xfrm>
            <a:off x="4208590" y="4052186"/>
            <a:ext cx="2520983" cy="39283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 dirty="0">
              <a:solidFill>
                <a:schemeClr val="tx1"/>
              </a:solidFill>
            </a:endParaRPr>
          </a:p>
        </p:txBody>
      </p:sp>
      <p:sp>
        <p:nvSpPr>
          <p:cNvPr id="7" name="Flèche : courbe vers le bas 6">
            <a:extLst>
              <a:ext uri="{FF2B5EF4-FFF2-40B4-BE49-F238E27FC236}">
                <a16:creationId xmlns:a16="http://schemas.microsoft.com/office/drawing/2014/main" id="{18D59BED-832A-4002-9712-E61C219C6991}"/>
              </a:ext>
            </a:extLst>
          </p:cNvPr>
          <p:cNvSpPr/>
          <p:nvPr/>
        </p:nvSpPr>
        <p:spPr>
          <a:xfrm flipH="1">
            <a:off x="2321959" y="3146065"/>
            <a:ext cx="1636945" cy="653526"/>
          </a:xfrm>
          <a:prstGeom prst="curvedDownArrow">
            <a:avLst>
              <a:gd name="adj1" fmla="val 15278"/>
              <a:gd name="adj2" fmla="val 36121"/>
              <a:gd name="adj3" fmla="val 419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350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A509089-32A7-4223-B68E-012A2A603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963D-03E2-49B6-8E71-267E378069D7}" type="slidenum">
              <a:rPr lang="fr-BE" smtClean="0">
                <a:solidFill>
                  <a:schemeClr val="tx1"/>
                </a:solidFill>
              </a:rPr>
              <a:t>7</a:t>
            </a:fld>
            <a:endParaRPr lang="fr-BE">
              <a:solidFill>
                <a:schemeClr val="tx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4872E6A-7673-70A0-DA35-DC3C3D269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92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0" y="452718"/>
            <a:ext cx="9144000" cy="1400530"/>
          </a:xfrm>
        </p:spPr>
        <p:txBody>
          <a:bodyPr/>
          <a:lstStyle/>
          <a:p>
            <a:pPr algn="ctr"/>
            <a:br>
              <a:rPr lang="fr-FR" dirty="0"/>
            </a:br>
            <a:r>
              <a:rPr lang="fr-FR" dirty="0"/>
              <a:t>Merci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idx="1"/>
          </p:nvPr>
        </p:nvSpPr>
        <p:spPr>
          <a:xfrm>
            <a:off x="669322" y="2154342"/>
            <a:ext cx="7805356" cy="2406405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half" idx="2"/>
          </p:nvPr>
        </p:nvSpPr>
        <p:spPr>
          <a:xfrm>
            <a:off x="741827" y="2268276"/>
            <a:ext cx="5700070" cy="34070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dirty="0"/>
              <a:t>Joachim BOURRY</a:t>
            </a:r>
          </a:p>
          <a:p>
            <a:pPr marL="0" indent="0">
              <a:buNone/>
            </a:pPr>
            <a:r>
              <a:rPr lang="fr-FR" sz="2000" dirty="0"/>
              <a:t>Rue des Cottages 88</a:t>
            </a:r>
          </a:p>
          <a:p>
            <a:pPr marL="0" indent="0">
              <a:buNone/>
            </a:pPr>
            <a:r>
              <a:rPr lang="fr-FR" sz="2000" dirty="0"/>
              <a:t>B-1180 BRUXELLES (Uccle)</a:t>
            </a:r>
          </a:p>
          <a:p>
            <a:pPr marL="0" indent="0">
              <a:buNone/>
            </a:pPr>
            <a:r>
              <a:rPr lang="fr-FR" sz="2000" dirty="0"/>
              <a:t>www.mallien-bourry.be</a:t>
            </a:r>
          </a:p>
          <a:p>
            <a:pPr marL="0" indent="0">
              <a:buNone/>
            </a:pPr>
            <a:r>
              <a:rPr lang="fr-FR" sz="2000" dirty="0"/>
              <a:t>jb@mallien-bourry.be</a:t>
            </a:r>
          </a:p>
          <a:p>
            <a:pPr marL="0" indent="0">
              <a:buNone/>
            </a:pPr>
            <a:r>
              <a:rPr lang="fr-FR" sz="2000" dirty="0"/>
              <a:t>02/669.10.60</a:t>
            </a:r>
          </a:p>
          <a:p>
            <a:pPr marL="0" indent="0">
              <a:buNone/>
            </a:pPr>
            <a:r>
              <a:rPr lang="fr-FR" sz="2000" dirty="0"/>
              <a:t>linkedin.com/in/</a:t>
            </a:r>
            <a:r>
              <a:rPr lang="fr-FR" sz="2000" dirty="0" err="1"/>
              <a:t>joachim-bourry</a:t>
            </a:r>
            <a:r>
              <a:rPr lang="fr-FR" sz="2000" dirty="0"/>
              <a:t>/</a:t>
            </a:r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>
          <a:xfrm>
            <a:off x="0" y="6090313"/>
            <a:ext cx="628813" cy="767687"/>
          </a:xfrm>
        </p:spPr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7AF4B47-C9F1-3FB8-EC06-79CB223C1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7" y="5542073"/>
            <a:ext cx="1709810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7967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2994</TotalTime>
  <Words>320</Words>
  <Application>Microsoft Office PowerPoint</Application>
  <PresentationFormat>Affichage à l'écran (4:3)</PresentationFormat>
  <Paragraphs>88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Ion</vt:lpstr>
      <vt:lpstr>Les accès à la profession et les risques de nullité du contrat</vt:lpstr>
      <vt:lpstr>Conditions de validité des contrats :   1. Les vices de consentement</vt:lpstr>
      <vt:lpstr>2. La capacité</vt:lpstr>
      <vt:lpstr>3. L’objet</vt:lpstr>
      <vt:lpstr>Présentation PowerPoint</vt:lpstr>
      <vt:lpstr>Nullité relative &amp; Nullité absolue</vt:lpstr>
      <vt:lpstr>Présentation PowerPoint</vt:lpstr>
      <vt:lpstr> Merci</vt:lpstr>
    </vt:vector>
  </TitlesOfParts>
  <Company>UCL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nouveaux supports de jeux …</dc:title>
  <dc:creator>Gérald Tilkin</dc:creator>
  <cp:lastModifiedBy>BOURRY Joachim</cp:lastModifiedBy>
  <cp:revision>52</cp:revision>
  <cp:lastPrinted>2023-11-15T09:57:11Z</cp:lastPrinted>
  <dcterms:created xsi:type="dcterms:W3CDTF">2014-10-29T16:08:45Z</dcterms:created>
  <dcterms:modified xsi:type="dcterms:W3CDTF">2023-11-15T09:57:15Z</dcterms:modified>
</cp:coreProperties>
</file>